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673" r:id="rId24"/>
    <p:sldMasterId id="2147483674" r:id="rId25"/>
    <p:sldMasterId id="2147483675" r:id="rId26"/>
    <p:sldMasterId id="2147483676" r:id="rId27"/>
    <p:sldMasterId id="2147483677" r:id="rId28"/>
    <p:sldMasterId id="2147483678" r:id="rId29"/>
    <p:sldMasterId id="2147483679" r:id="rId30"/>
    <p:sldMasterId id="2147483680" r:id="rId31"/>
    <p:sldMasterId id="2147483682" r:id="rId32"/>
    <p:sldMasterId id="2147483683" r:id="rId33"/>
    <p:sldMasterId id="2147483684" r:id="rId34"/>
    <p:sldMasterId id="2147483685" r:id="rId35"/>
    <p:sldMasterId id="2147483686" r:id="rId36"/>
    <p:sldMasterId id="2147484129" r:id="rId37"/>
  </p:sldMasterIdLst>
  <p:notesMasterIdLst>
    <p:notesMasterId r:id="rId56"/>
  </p:notesMasterIdLst>
  <p:sldIdLst>
    <p:sldId id="259" r:id="rId38"/>
    <p:sldId id="272" r:id="rId39"/>
    <p:sldId id="270" r:id="rId40"/>
    <p:sldId id="271" r:id="rId41"/>
    <p:sldId id="273" r:id="rId42"/>
    <p:sldId id="256" r:id="rId43"/>
    <p:sldId id="257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4" r:id="rId5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5pPr>
    <a:lvl6pPr marL="2286000" algn="l" defTabSz="914400" rtl="0" eaLnBrk="1" latinLnBrk="0" hangingPunct="1"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6pPr>
    <a:lvl7pPr marL="2743200" algn="l" defTabSz="914400" rtl="0" eaLnBrk="1" latinLnBrk="0" hangingPunct="1"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7pPr>
    <a:lvl8pPr marL="3200400" algn="l" defTabSz="914400" rtl="0" eaLnBrk="1" latinLnBrk="0" hangingPunct="1"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8pPr>
    <a:lvl9pPr marL="3657600" algn="l" defTabSz="914400" rtl="0" eaLnBrk="1" latinLnBrk="0" hangingPunct="1">
      <a:defRPr sz="4000" kern="1200">
        <a:solidFill>
          <a:srgbClr val="727272"/>
        </a:solidFill>
        <a:latin typeface="Futura" pitchFamily="-106" charset="0"/>
        <a:ea typeface="ヒラギノ角ゴ ProN W3" pitchFamily="-106" charset="-128"/>
        <a:cs typeface="+mn-cs"/>
        <a:sym typeface="Futura" pitchFamily="-10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DEE15-FD75-4E37-82C9-5F3067A66BD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43399-E8BA-43CE-AC87-9FE896CEAE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FC37-8DE9-4053-A5E3-F9FD91E6239A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(</a:t>
            </a:r>
            <a:r>
              <a:rPr lang="en-US" sz="1400"/>
              <a:t>defined on slide) – as found in PB Teacher’s Guide (p.5 in the 2</a:t>
            </a:r>
            <a:r>
              <a:rPr lang="en-US" sz="1400" baseline="30000"/>
              <a:t>nd</a:t>
            </a:r>
            <a:r>
              <a:rPr lang="en-US" sz="1400"/>
              <a:t> edition)</a:t>
            </a:r>
          </a:p>
          <a:p>
            <a:endParaRPr 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C3BD4-5AF1-4A72-AA4F-A792F50F4C24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/>
              <a:t>Skill-related components - Basic skills and concepts common to all movement forms are needed for students to become self-sufficient in health-related fitness activities (Teacher’s Guide – p.157)</a:t>
            </a:r>
          </a:p>
          <a:p>
            <a:endParaRPr lang="en-US" sz="1400"/>
          </a:p>
          <a:p>
            <a:r>
              <a:rPr lang="en-US" sz="1400"/>
              <a:t>Health-related components - Each of the health-related fitness concepts is specific to physical health.</a:t>
            </a:r>
          </a:p>
          <a:p>
            <a:endParaRPr lang="en-US" sz="1400"/>
          </a:p>
          <a:p>
            <a:r>
              <a:rPr lang="en-US" sz="1400"/>
              <a:t>We’ll briefly examine each of the skill-related and health-related components (next slide)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3EB55-9CE7-495D-81F3-FFBCF19E8642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3399-E8BA-43CE-AC87-9FE896CEAE4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981200"/>
            <a:ext cx="146685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981200"/>
            <a:ext cx="424815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4914900"/>
            <a:ext cx="620395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4914900"/>
            <a:ext cx="620395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Futura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3022600"/>
            <a:ext cx="3140075" cy="278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3022600"/>
            <a:ext cx="9267825" cy="278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286000"/>
            <a:ext cx="19050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286000"/>
            <a:ext cx="19050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54000"/>
            <a:ext cx="3140075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54000"/>
            <a:ext cx="9267825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276475"/>
            <a:ext cx="3140075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276475"/>
            <a:ext cx="9267825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85100" y="2667000"/>
            <a:ext cx="189865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36150" y="2667000"/>
            <a:ext cx="189865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81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81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67000"/>
            <a:ext cx="304800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0400" y="2667000"/>
            <a:ext cx="304800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286000"/>
            <a:ext cx="51562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86000"/>
            <a:ext cx="51562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81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81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67000"/>
            <a:ext cx="515620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67000"/>
            <a:ext cx="515620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81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81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67000"/>
            <a:ext cx="304800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0400" y="2667000"/>
            <a:ext cx="3048000" cy="59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81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81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87400"/>
            <a:ext cx="2925762" cy="792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87400"/>
            <a:ext cx="8624888" cy="792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54000"/>
            <a:ext cx="3140075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54000"/>
            <a:ext cx="9267825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3" y="866987"/>
            <a:ext cx="9970347" cy="1517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63983" y="2768036"/>
            <a:ext cx="5418667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299396" y="2768036"/>
            <a:ext cx="5418667" cy="58521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5600" y="8886613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93547" y="8886613"/>
            <a:ext cx="4118187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70347" y="8886613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fld id="{29CEC653-14FF-4E70-9A39-2B0E48B5D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219200"/>
            <a:ext cx="14668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219200"/>
            <a:ext cx="42481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953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53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41500"/>
            <a:ext cx="26162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41500"/>
            <a:ext cx="76962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286000"/>
            <a:ext cx="244475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286000"/>
            <a:ext cx="244475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54000"/>
            <a:ext cx="3140075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54000"/>
            <a:ext cx="9267825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492134"/>
            <a:ext cx="13004800" cy="126146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3005" y="8609178"/>
            <a:ext cx="3199181" cy="101437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355238" y="8596173"/>
            <a:ext cx="9649562" cy="10143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9574" y="5743787"/>
            <a:ext cx="9211733" cy="26009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59574" y="8604497"/>
            <a:ext cx="9536853" cy="9753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8373" y="8631039"/>
            <a:ext cx="2926080" cy="975360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2/20/2013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65892" y="336410"/>
            <a:ext cx="8344747" cy="519289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9200" y="325120"/>
            <a:ext cx="1192107" cy="5418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1" y="325120"/>
            <a:ext cx="11595947" cy="14088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1" y="2275840"/>
            <a:ext cx="11595947" cy="639402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3901441"/>
            <a:ext cx="10130650" cy="2379698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167467"/>
            <a:ext cx="13004800" cy="162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275840"/>
            <a:ext cx="1842347" cy="14088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950720" y="2275840"/>
            <a:ext cx="11054080" cy="14088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275840"/>
            <a:ext cx="10837333" cy="1408853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492587"/>
            <a:ext cx="1842347" cy="997939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7" y="2260718"/>
            <a:ext cx="5527040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6" y="2260718"/>
            <a:ext cx="5527040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886613"/>
            <a:ext cx="758613" cy="5418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88338"/>
            <a:ext cx="11487573" cy="1237262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6987" y="2492587"/>
            <a:ext cx="2275840" cy="61772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069" tIns="260092" rIns="195069" bIns="130046"/>
          <a:lstStyle>
            <a:lvl1pPr marL="0" indent="0">
              <a:spcAft>
                <a:spcPts val="1422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59573" y="2492587"/>
            <a:ext cx="9103360" cy="628565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840" y="7802880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3005" y="6502400"/>
            <a:ext cx="13004800" cy="126146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3005" y="6632448"/>
            <a:ext cx="2080768" cy="101437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197811" y="6619443"/>
            <a:ext cx="10806989" cy="10143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6610773"/>
            <a:ext cx="10403840" cy="9753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059093" y="0"/>
            <a:ext cx="143053" cy="976660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886613" y="8886614"/>
            <a:ext cx="3793067" cy="519289"/>
          </a:xfrm>
        </p:spPr>
        <p:txBody>
          <a:bodyPr rtlCol="0"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637865"/>
            <a:ext cx="2059093" cy="943755"/>
          </a:xfrm>
        </p:spPr>
        <p:txBody>
          <a:bodyPr rtlCol="0"/>
          <a:lstStyle>
            <a:lvl1pPr>
              <a:defRPr sz="4000"/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75840" y="8886338"/>
            <a:ext cx="6502400" cy="519289"/>
          </a:xfrm>
        </p:spPr>
        <p:txBody>
          <a:bodyPr rtlCol="0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9486" y="0"/>
            <a:ext cx="10785314" cy="6498065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0107" y="866988"/>
            <a:ext cx="2926080" cy="784577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7911253" cy="784578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20107" y="8886617"/>
            <a:ext cx="3142827" cy="519289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42" y="8886340"/>
            <a:ext cx="7926731" cy="519289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670319" y="0"/>
            <a:ext cx="455168" cy="9753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735343" y="866987"/>
            <a:ext cx="325120" cy="888661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735343" y="0"/>
            <a:ext cx="325120" cy="758613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518596" y="205457"/>
            <a:ext cx="758613" cy="347699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dot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3388" y="241300"/>
            <a:ext cx="3030537" cy="847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41300"/>
            <a:ext cx="8942388" cy="8470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286000"/>
            <a:ext cx="244475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286000"/>
            <a:ext cx="244475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54000"/>
            <a:ext cx="3140075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54000"/>
            <a:ext cx="9267825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286000"/>
            <a:ext cx="51562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86000"/>
            <a:ext cx="51562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54000"/>
            <a:ext cx="3140075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54000"/>
            <a:ext cx="9267825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125" y="254000"/>
            <a:ext cx="3140075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254000"/>
            <a:ext cx="9267825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838700"/>
            <a:ext cx="2857500" cy="292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838700"/>
            <a:ext cx="2857500" cy="292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15900" y="3022600"/>
            <a:ext cx="12560300" cy="1905000"/>
          </a:xfrm>
          <a:prstGeom prst="rect">
            <a:avLst/>
          </a:prstGeom>
          <a:solidFill>
            <a:srgbClr val="75C22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15900" y="4914900"/>
            <a:ext cx="12560300" cy="889000"/>
          </a:xfrm>
          <a:prstGeom prst="rect">
            <a:avLst/>
          </a:prstGeom>
          <a:solidFill>
            <a:srgbClr val="75C22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" pitchFamily="-106" charset="0"/>
              </a:rPr>
              <a:t>Second level</a:t>
            </a:r>
          </a:p>
          <a:p>
            <a:pPr lvl="2"/>
            <a:r>
              <a:rPr lang="en-US" smtClean="0">
                <a:sym typeface="Futura" pitchFamily="-106" charset="0"/>
              </a:rPr>
              <a:t>Third level</a:t>
            </a:r>
          </a:p>
          <a:p>
            <a:pPr lvl="3"/>
            <a:r>
              <a:rPr lang="en-US" smtClean="0">
                <a:sym typeface="Futura" pitchFamily="-106" charset="0"/>
              </a:rPr>
              <a:t>Fourth level</a:t>
            </a:r>
          </a:p>
          <a:p>
            <a:pPr lvl="4"/>
            <a:r>
              <a:rPr lang="en-US" smtClean="0">
                <a:sym typeface="Futura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Futura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286000"/>
            <a:ext cx="3962400" cy="665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  <p:sp>
        <p:nvSpPr>
          <p:cNvPr id="14848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15900" y="254000"/>
            <a:ext cx="12560300" cy="1905000"/>
          </a:xfrm>
          <a:prstGeom prst="rect">
            <a:avLst/>
          </a:prstGeom>
          <a:solidFill>
            <a:srgbClr val="7249E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792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36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681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25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570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273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4845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417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3989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15900" y="3924300"/>
            <a:ext cx="12560300" cy="1905000"/>
          </a:xfrm>
          <a:prstGeom prst="rect">
            <a:avLst/>
          </a:prstGeom>
          <a:solidFill>
            <a:srgbClr val="DB3D8A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87400"/>
            <a:ext cx="10464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85100" y="2667000"/>
            <a:ext cx="3949700" cy="593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35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379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24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268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13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1702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274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0846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418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87400"/>
            <a:ext cx="10464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  <p:sp>
        <p:nvSpPr>
          <p:cNvPr id="1853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67000"/>
            <a:ext cx="6248400" cy="593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35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379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24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268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13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1702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274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0846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418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87400"/>
            <a:ext cx="10464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  <p:sp>
        <p:nvSpPr>
          <p:cNvPr id="19763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67000"/>
            <a:ext cx="10464800" cy="593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35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379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24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268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13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1702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274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0846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418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87400"/>
            <a:ext cx="10464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  <p:sp>
        <p:nvSpPr>
          <p:cNvPr id="20992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67000"/>
            <a:ext cx="6248400" cy="593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35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379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24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2685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130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1702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274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0846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418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35038" indent="-668338" algn="l" rtl="0" eaLnBrk="0" fontAlgn="base" hangingPunct="0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379538" indent="-668338" algn="l" rtl="0" eaLnBrk="0" fontAlgn="base" hangingPunct="0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24038" indent="-668338" algn="l" rtl="0" eaLnBrk="0" fontAlgn="base" hangingPunct="0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268538" indent="-668338" algn="l" rtl="0" eaLnBrk="0" fontAlgn="base" hangingPunct="0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13038" indent="-668338" algn="l" rtl="0" eaLnBrk="0" fontAlgn="base" hangingPunct="0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170238" indent="-668338" algn="l" rtl="0" fontAlgn="base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27438" indent="-668338" algn="l" rtl="0" fontAlgn="base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084638" indent="-668338" algn="l" rtl="0" fontAlgn="base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41838" indent="-668338" algn="l" rtl="0" fontAlgn="base">
        <a:spcBef>
          <a:spcPts val="35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87400"/>
            <a:ext cx="10464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858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4303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748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3193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638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2210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782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1354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926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9858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14303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8748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23193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763838" indent="-668338" algn="l" rtl="0" eaLnBrk="0" fontAlgn="base" hangingPunct="0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32210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36782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41354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4592638" indent="-668338" algn="l" rtl="0" fontAlgn="base">
        <a:spcBef>
          <a:spcPts val="1600"/>
        </a:spcBef>
        <a:spcAft>
          <a:spcPct val="0"/>
        </a:spcAft>
        <a:buSzPct val="38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15900" y="254000"/>
            <a:ext cx="12560300" cy="1905000"/>
          </a:xfrm>
          <a:prstGeom prst="rect">
            <a:avLst/>
          </a:prstGeom>
          <a:solidFill>
            <a:srgbClr val="7249E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286000"/>
            <a:ext cx="10464800" cy="665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412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289300"/>
            <a:ext cx="104648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rgbClr val="3F3F3F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838200" indent="-571500" algn="l" rtl="0" eaLnBrk="0" fontAlgn="base" hangingPunct="0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82700" indent="-571500" algn="l" rtl="0" eaLnBrk="0" fontAlgn="base" hangingPunct="0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727200" indent="-571500" algn="l" rtl="0" eaLnBrk="0" fontAlgn="base" hangingPunct="0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71700" indent="-571500" algn="l" rtl="0" eaLnBrk="0" fontAlgn="base" hangingPunct="0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616200" indent="-571500" algn="l" rtl="0" eaLnBrk="0" fontAlgn="base" hangingPunct="0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73400" indent="-571500" algn="l" rtl="0" fontAlgn="base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530600" indent="-571500" algn="l" rtl="0" fontAlgn="base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87800" indent="-571500" algn="l" rtl="0" fontAlgn="base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445000" indent="-571500" algn="l" rtl="0" fontAlgn="base">
        <a:spcBef>
          <a:spcPts val="42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219200"/>
            <a:ext cx="58674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  <p:sp>
        <p:nvSpPr>
          <p:cNvPr id="2836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841500"/>
            <a:ext cx="10464800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  <p:sp>
        <p:nvSpPr>
          <p:cNvPr id="29593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953000"/>
            <a:ext cx="104648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pitchFamily="-106" charset="0"/>
              </a:rPr>
              <a:t>Second level</a:t>
            </a:r>
          </a:p>
          <a:p>
            <a:pPr lvl="2"/>
            <a:r>
              <a:rPr lang="en-US" smtClean="0">
                <a:sym typeface="Didot" pitchFamily="-106" charset="0"/>
              </a:rPr>
              <a:t>Third level</a:t>
            </a:r>
          </a:p>
          <a:p>
            <a:pPr lvl="3"/>
            <a:r>
              <a:rPr lang="en-US" smtClean="0">
                <a:sym typeface="Didot" pitchFamily="-106" charset="0"/>
              </a:rPr>
              <a:t>Fourth level</a:t>
            </a:r>
          </a:p>
          <a:p>
            <a:pPr lvl="4"/>
            <a:r>
              <a:rPr lang="en-US" smtClean="0">
                <a:sym typeface="Didot" pitchFamily="-10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i="1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3205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11861800" y="215900"/>
            <a:ext cx="1041400" cy="9321800"/>
          </a:xfrm>
          <a:prstGeom prst="rect">
            <a:avLst/>
          </a:prstGeom>
          <a:solidFill>
            <a:srgbClr val="ED7C26">
              <a:alpha val="96999"/>
            </a:srgbClr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EC8636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838200" indent="-571500" algn="l" rtl="0" eaLnBrk="0" fontAlgn="base" hangingPunct="0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82700" indent="-571500" algn="l" rtl="0" eaLnBrk="0" fontAlgn="base" hangingPunct="0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727200" indent="-571500" algn="l" rtl="0" eaLnBrk="0" fontAlgn="base" hangingPunct="0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71700" indent="-571500" algn="l" rtl="0" eaLnBrk="0" fontAlgn="base" hangingPunct="0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616200" indent="-571500" algn="l" rtl="0" eaLnBrk="0" fontAlgn="base" hangingPunct="0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73400" indent="-571500" algn="l" rtl="0" fontAlgn="base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530600" indent="-571500" algn="l" rtl="0" fontAlgn="base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87800" indent="-571500" algn="l" rtl="0" fontAlgn="base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445000" indent="-571500" algn="l" rtl="0" fontAlgn="base">
        <a:spcBef>
          <a:spcPts val="4200"/>
        </a:spcBef>
        <a:spcAft>
          <a:spcPct val="0"/>
        </a:spcAft>
        <a:buClr>
          <a:srgbClr val="ED7C26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286000"/>
            <a:ext cx="5041900" cy="665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  <p:sp>
        <p:nvSpPr>
          <p:cNvPr id="2560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15900" y="254000"/>
            <a:ext cx="12560300" cy="1905000"/>
          </a:xfrm>
          <a:prstGeom prst="rect">
            <a:avLst/>
          </a:prstGeom>
          <a:solidFill>
            <a:srgbClr val="7249E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792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36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681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25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570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273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4845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417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3989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  <p:sp>
        <p:nvSpPr>
          <p:cNvPr id="38195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  <p:sp>
        <p:nvSpPr>
          <p:cNvPr id="39424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43110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4433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4556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6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6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6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6" charset="0"/>
              </a:rPr>
              <a:t>Fifth level</a:t>
            </a:r>
          </a:p>
        </p:txBody>
      </p:sp>
      <p:sp>
        <p:nvSpPr>
          <p:cNvPr id="46797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66986" y="325120"/>
            <a:ext cx="11595947" cy="1408853"/>
          </a:xfrm>
          <a:prstGeom prst="rect">
            <a:avLst/>
          </a:prstGeom>
        </p:spPr>
        <p:txBody>
          <a:bodyPr vert="horz" lIns="130046" tIns="65023" rIns="130046" bIns="6502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71321" y="2275840"/>
            <a:ext cx="11595947" cy="6437376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69867" y="8886614"/>
            <a:ext cx="3793067" cy="519289"/>
          </a:xfrm>
          <a:prstGeom prst="rect">
            <a:avLst/>
          </a:prstGeom>
        </p:spPr>
        <p:txBody>
          <a:bodyPr vert="horz" lIns="130046" tIns="65023" rIns="130046" bIns="65023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2/20/2013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6987" y="8886338"/>
            <a:ext cx="7709985" cy="519289"/>
          </a:xfrm>
          <a:prstGeom prst="rect">
            <a:avLst/>
          </a:prstGeom>
        </p:spPr>
        <p:txBody>
          <a:bodyPr vert="horz" lIns="130046" tIns="65023" rIns="130046" bIns="65023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20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755648"/>
            <a:ext cx="13004800" cy="4551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820672"/>
            <a:ext cx="758613" cy="3251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39893" y="1820672"/>
            <a:ext cx="12164907" cy="325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809383"/>
            <a:ext cx="758613" cy="347699"/>
          </a:xfrm>
          <a:prstGeom prst="rect">
            <a:avLst/>
          </a:prstGeom>
        </p:spPr>
        <p:txBody>
          <a:bodyPr vert="horz" lIns="130046" tIns="65023" rIns="130046" bIns="65023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0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5161" indent="-455161" algn="l" rtl="0" eaLnBrk="1" latinLnBrk="0" hangingPunct="1">
        <a:spcBef>
          <a:spcPts val="996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90138" algn="l" rtl="0" eaLnBrk="1" latinLnBrk="0" hangingPunct="1">
        <a:spcBef>
          <a:spcPts val="782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indent="-325115" algn="l" rtl="0" eaLnBrk="1" latinLnBrk="0" hangingPunct="1">
        <a:spcBef>
          <a:spcPts val="711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indent="-325115" algn="l" rtl="0" eaLnBrk="1" latinLnBrk="0" hangingPunct="1">
        <a:spcBef>
          <a:spcPts val="569"/>
        </a:spcBef>
        <a:buClr>
          <a:schemeClr val="accent3"/>
        </a:buClr>
        <a:buSzPct val="7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indent="-325115" algn="l" rtl="0" eaLnBrk="1" latinLnBrk="0" hangingPunct="1">
        <a:spcBef>
          <a:spcPts val="569"/>
        </a:spcBef>
        <a:buClr>
          <a:schemeClr val="accent4"/>
        </a:buClr>
        <a:buSzPct val="6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057" indent="-32511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81195" indent="-32511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71333" indent="-32511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1471" indent="-32511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896100"/>
            <a:ext cx="10464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Didot" pitchFamily="-106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Didot" pitchFamily="-106" charset="0"/>
          <a:ea typeface="ヒラギノ明朝 ProN W3" pitchFamily="-106" charset="-128"/>
          <a:cs typeface="ヒラギノ明朝 ProN W3" pitchFamily="-106" charset="-128"/>
          <a:sym typeface="Didot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342C29"/>
          </a:solidFill>
          <a:latin typeface="+mn-lt"/>
          <a:ea typeface="+mn-ea"/>
          <a:cs typeface="+mn-cs"/>
          <a:sym typeface="Didot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"/>
          <p:cNvGrpSpPr>
            <a:grpSpLocks/>
          </p:cNvGrpSpPr>
          <p:nvPr/>
        </p:nvGrpSpPr>
        <p:grpSpPr bwMode="auto">
          <a:xfrm>
            <a:off x="10261600" y="241300"/>
            <a:ext cx="2514600" cy="9283700"/>
            <a:chOff x="0" y="0"/>
            <a:chExt cx="1584" cy="5848"/>
          </a:xfrm>
        </p:grpSpPr>
        <p:sp>
          <p:nvSpPr>
            <p:cNvPr id="6146" name="Rectangle 2"/>
            <p:cNvSpPr>
              <a:spLocks/>
            </p:cNvSpPr>
            <p:nvPr/>
          </p:nvSpPr>
          <p:spPr bwMode="auto">
            <a:xfrm>
              <a:off x="0" y="1568"/>
              <a:ext cx="1584" cy="4280"/>
            </a:xfrm>
            <a:prstGeom prst="rect">
              <a:avLst/>
            </a:prstGeom>
            <a:solidFill>
              <a:srgbClr val="EDB600">
                <a:alpha val="84999"/>
              </a:srgb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43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6147" name="Rectangle 3"/>
            <p:cNvSpPr>
              <a:spLocks/>
            </p:cNvSpPr>
            <p:nvPr/>
          </p:nvSpPr>
          <p:spPr bwMode="auto">
            <a:xfrm>
              <a:off x="0" y="0"/>
              <a:ext cx="1584" cy="1576"/>
            </a:xfrm>
            <a:prstGeom prst="rect">
              <a:avLst/>
            </a:prstGeom>
            <a:solidFill>
              <a:srgbClr val="4883C4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2467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228600" y="241300"/>
            <a:ext cx="10033000" cy="2501900"/>
          </a:xfrm>
          <a:prstGeom prst="rect">
            <a:avLst/>
          </a:prstGeom>
          <a:solidFill>
            <a:srgbClr val="75C22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marL="239713" indent="-239713"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marL="239713" indent="-239713"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marL="239713" indent="-239713"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marL="239713" indent="-239713"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marL="239713" indent="-239713"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696913" indent="-239713" algn="l" rtl="0" fontAlgn="base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1154113" indent="-239713" algn="l" rtl="0" fontAlgn="base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611313" indent="-239713" algn="l" rtl="0" fontAlgn="base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2068513" indent="-239713" algn="l" rtl="0" fontAlgn="base">
        <a:spcBef>
          <a:spcPct val="0"/>
        </a:spcBef>
        <a:spcAft>
          <a:spcPct val="0"/>
        </a:spcAft>
        <a:defRPr sz="85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286000"/>
            <a:ext cx="5041900" cy="665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  <p:sp>
        <p:nvSpPr>
          <p:cNvPr id="8704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15900" y="254000"/>
            <a:ext cx="12560300" cy="1905000"/>
          </a:xfrm>
          <a:prstGeom prst="rect">
            <a:avLst/>
          </a:prstGeom>
          <a:solidFill>
            <a:srgbClr val="7249E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792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36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681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25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570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273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4845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417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3989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286000"/>
            <a:ext cx="10464800" cy="665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  <p:sp>
        <p:nvSpPr>
          <p:cNvPr id="9933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15900" y="254000"/>
            <a:ext cx="12560300" cy="1905000"/>
          </a:xfrm>
          <a:prstGeom prst="rect">
            <a:avLst/>
          </a:prstGeom>
          <a:solidFill>
            <a:srgbClr val="7249E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792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236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681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1256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570163" indent="-525463" algn="l" rtl="0" eaLnBrk="0" fontAlgn="base" hangingPunct="0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0273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4845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39417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398963" indent="-525463" algn="l" rtl="0" fontAlgn="base">
        <a:spcBef>
          <a:spcPts val="35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15900" y="254000"/>
            <a:ext cx="12560300" cy="1905000"/>
          </a:xfrm>
          <a:prstGeom prst="rect">
            <a:avLst/>
          </a:prstGeom>
          <a:solidFill>
            <a:srgbClr val="7249E3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Clr>
          <a:srgbClr val="7249E3"/>
        </a:buClr>
        <a:buSzPct val="100000"/>
        <a:buFont typeface="Palatino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838700"/>
            <a:ext cx="5867400" cy="292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pitchFamily="-106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pitchFamily="-106" charset="0"/>
              </a:rPr>
              <a:t>Second level</a:t>
            </a:r>
          </a:p>
          <a:p>
            <a:pPr lvl="2"/>
            <a:r>
              <a:rPr lang="en-US" smtClean="0">
                <a:sym typeface="Palatino" pitchFamily="-106" charset="0"/>
              </a:rPr>
              <a:t>Third level</a:t>
            </a:r>
          </a:p>
          <a:p>
            <a:pPr lvl="3"/>
            <a:r>
              <a:rPr lang="en-US" smtClean="0">
                <a:sym typeface="Palatino" pitchFamily="-106" charset="0"/>
              </a:rPr>
              <a:t>Fourth level</a:t>
            </a:r>
          </a:p>
          <a:p>
            <a:pPr lvl="4"/>
            <a:r>
              <a:rPr lang="en-US" smtClean="0">
                <a:sym typeface="Palatino" pitchFamily="-106" charset="0"/>
              </a:rPr>
              <a:t>Fifth level</a:t>
            </a:r>
          </a:p>
        </p:txBody>
      </p:sp>
      <p:sp>
        <p:nvSpPr>
          <p:cNvPr id="12390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981200"/>
            <a:ext cx="5867400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" pitchFamily="-10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+mj-lt"/>
          <a:ea typeface="+mj-ea"/>
          <a:cs typeface="+mj-cs"/>
          <a:sym typeface="Futura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900">
          <a:solidFill>
            <a:srgbClr val="75C223"/>
          </a:solidFill>
          <a:latin typeface="Futura" pitchFamily="-106" charset="0"/>
          <a:ea typeface="ヒラギノ角ゴ ProN W3" pitchFamily="-106" charset="-128"/>
          <a:cs typeface="ヒラギノ角ゴ ProN W3" pitchFamily="-106" charset="-128"/>
          <a:sym typeface="Futura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latino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Macintosh%20HD:Users:susie:Documents:EDUC%20512:5%20Components%20PowerPoint.#14495B:Whimsy Groove-1.mov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"/>
          <p:cNvSpPr>
            <a:spLocks noChangeArrowheads="1"/>
          </p:cNvSpPr>
          <p:nvPr>
            <p:ph type="title"/>
          </p:nvPr>
        </p:nvSpPr>
        <p:spPr>
          <a:xfrm>
            <a:off x="1270000" y="1638300"/>
            <a:ext cx="10464800" cy="2921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rgbClr val="80FF00"/>
                </a:solidFill>
              </a:rPr>
              <a:t>5 Components of Health Related Physical </a:t>
            </a:r>
            <a:r>
              <a:rPr lang="en-US" smtClean="0">
                <a:solidFill>
                  <a:srgbClr val="80FF00"/>
                </a:solidFill>
              </a:rPr>
              <a:t>Fitness</a:t>
            </a:r>
          </a:p>
        </p:txBody>
      </p:sp>
      <p:pic>
        <p:nvPicPr>
          <p:cNvPr id="480259" name="Whimsy Groove-1.mov" descr="/Users/susie/Documents/EDUC 512/5 Components Keynote.key/Whimsy Groove-1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0000" y="525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02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8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25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7200" y="304800"/>
            <a:ext cx="7010400" cy="5130800"/>
            <a:chOff x="0" y="0"/>
            <a:chExt cx="4416" cy="3424"/>
          </a:xfrm>
        </p:grpSpPr>
        <p:pic>
          <p:nvPicPr>
            <p:cNvPr id="48640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" y="96"/>
              <a:ext cx="4160" cy="3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86405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416" cy="3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86403" name="Rectangle 4"/>
          <p:cNvSpPr>
            <a:spLocks noChangeArrowheads="1"/>
          </p:cNvSpPr>
          <p:nvPr>
            <p:ph type="title"/>
          </p:nvPr>
        </p:nvSpPr>
        <p:spPr>
          <a:xfrm>
            <a:off x="1270000" y="6616700"/>
            <a:ext cx="10464800" cy="2057400"/>
          </a:xfrm>
        </p:spPr>
        <p:txBody>
          <a:bodyPr/>
          <a:lstStyle/>
          <a:p>
            <a:pPr algn="l" eaLnBrk="1" hangingPunct="1"/>
            <a:r>
              <a:rPr lang="en-US" sz="3200" u="sng" dirty="0" smtClean="0"/>
              <a:t>Best way to improve </a:t>
            </a:r>
            <a:r>
              <a:rPr lang="en-US" sz="3200" u="sng" dirty="0" smtClean="0"/>
              <a:t>muscle endurance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1. Lift weights- Lighter Weight-MANY REPS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2. Body Weight Exercises</a:t>
            </a:r>
            <a:br>
              <a:rPr lang="en-US" sz="3200" dirty="0" smtClean="0"/>
            </a:br>
            <a:r>
              <a:rPr lang="en-US" sz="3200" dirty="0" smtClean="0"/>
              <a:t>3. Rep Range is 15-25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1"/>
          <p:cNvPicPr>
            <a:picLocks noChangeAspect="1" noChangeArrowheads="1"/>
          </p:cNvPicPr>
          <p:nvPr/>
        </p:nvPicPr>
        <p:blipFill>
          <a:blip r:embed="rId3"/>
          <a:srcRect l="24998" r="24989"/>
          <a:stretch>
            <a:fillRect/>
          </a:stretch>
        </p:blipFill>
        <p:spPr bwMode="auto">
          <a:xfrm>
            <a:off x="6897688" y="2417763"/>
            <a:ext cx="5149850" cy="681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7427" name="Rectangle 2"/>
          <p:cNvSpPr>
            <a:spLocks noChangeArrowheads="1"/>
          </p:cNvSpPr>
          <p:nvPr>
            <p:ph type="title"/>
          </p:nvPr>
        </p:nvSpPr>
        <p:spPr>
          <a:solidFill>
            <a:srgbClr val="312BFF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D43A"/>
                </a:solidFill>
              </a:rPr>
              <a:t>Muscular Strength</a:t>
            </a:r>
          </a:p>
        </p:txBody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xfrm>
            <a:off x="1003300" y="2286000"/>
            <a:ext cx="4292600" cy="6654800"/>
          </a:xfrm>
        </p:spPr>
        <p:txBody>
          <a:bodyPr/>
          <a:lstStyle/>
          <a:p>
            <a:pPr eaLnBrk="1" hangingPunct="1"/>
            <a:r>
              <a:rPr lang="en-US" dirty="0" smtClean="0"/>
              <a:t>Definition - the ability of a muscle to exert </a:t>
            </a:r>
            <a:r>
              <a:rPr lang="en-US" dirty="0" smtClean="0">
                <a:solidFill>
                  <a:srgbClr val="FF0000"/>
                </a:solidFill>
              </a:rPr>
              <a:t>MAXIMUM force </a:t>
            </a:r>
            <a:r>
              <a:rPr lang="en-US" dirty="0" smtClean="0"/>
              <a:t>for a </a:t>
            </a:r>
            <a:r>
              <a:rPr lang="en-US" dirty="0" smtClean="0">
                <a:solidFill>
                  <a:srgbClr val="FF0000"/>
                </a:solidFill>
              </a:rPr>
              <a:t>brief period of time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44800" y="0"/>
            <a:ext cx="7010400" cy="5435600"/>
            <a:chOff x="0" y="0"/>
            <a:chExt cx="4416" cy="3424"/>
          </a:xfrm>
        </p:grpSpPr>
        <p:pic>
          <p:nvPicPr>
            <p:cNvPr id="48845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" y="96"/>
              <a:ext cx="4160" cy="3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88453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416" cy="3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88451" name="Rectangle 4"/>
          <p:cNvSpPr>
            <a:spLocks noChangeArrowheads="1"/>
          </p:cNvSpPr>
          <p:nvPr>
            <p:ph type="title"/>
          </p:nvPr>
        </p:nvSpPr>
        <p:spPr>
          <a:xfrm>
            <a:off x="1270000" y="5867400"/>
            <a:ext cx="10464800" cy="2844800"/>
          </a:xfrm>
        </p:spPr>
        <p:txBody>
          <a:bodyPr/>
          <a:lstStyle/>
          <a:p>
            <a:pPr algn="l" eaLnBrk="1" hangingPunct="1"/>
            <a:r>
              <a:rPr lang="en-US" sz="4800" u="sng" dirty="0" smtClean="0"/>
              <a:t>Ways to improve muscle strength: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1. Lift weights: HEAVIER WEIGHT- low reps</a:t>
            </a:r>
            <a:br>
              <a:rPr lang="en-US" sz="3600" dirty="0" smtClean="0"/>
            </a:br>
            <a:r>
              <a:rPr lang="en-US" sz="3600" dirty="0" smtClean="0"/>
              <a:t>2. Rep Range is between 8-12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3121025"/>
            <a:ext cx="5194300" cy="449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9475" name="Rectangle 2"/>
          <p:cNvSpPr>
            <a:spLocks noChangeArrowheads="1"/>
          </p:cNvSpPr>
          <p:nvPr>
            <p:ph type="title"/>
          </p:nvPr>
        </p:nvSpPr>
        <p:spPr>
          <a:solidFill>
            <a:srgbClr val="FF8000"/>
          </a:solidFill>
        </p:spPr>
        <p:txBody>
          <a:bodyPr/>
          <a:lstStyle/>
          <a:p>
            <a:pPr eaLnBrk="1" hangingPunct="1"/>
            <a:r>
              <a:rPr lang="en-US" smtClean="0"/>
              <a:t>Flexibility</a:t>
            </a:r>
          </a:p>
        </p:txBody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1041400" y="2286000"/>
            <a:ext cx="5041900" cy="6654800"/>
          </a:xfrm>
        </p:spPr>
        <p:txBody>
          <a:bodyPr/>
          <a:lstStyle/>
          <a:p>
            <a:pPr eaLnBrk="1" hangingPunct="1"/>
            <a:r>
              <a:rPr lang="en-US" smtClean="0"/>
              <a:t>Definition - the ability to move joints and use muscles through their full range of motion.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44800" y="228600"/>
            <a:ext cx="7010400" cy="5435600"/>
            <a:chOff x="0" y="0"/>
            <a:chExt cx="4416" cy="3424"/>
          </a:xfrm>
        </p:grpSpPr>
        <p:pic>
          <p:nvPicPr>
            <p:cNvPr id="49050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" y="96"/>
              <a:ext cx="4160" cy="3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90501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416" cy="3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90499" name="Rectangle 4"/>
          <p:cNvSpPr>
            <a:spLocks noChangeArrowheads="1"/>
          </p:cNvSpPr>
          <p:nvPr>
            <p:ph type="title"/>
          </p:nvPr>
        </p:nvSpPr>
        <p:spPr>
          <a:xfrm>
            <a:off x="1244600" y="5943600"/>
            <a:ext cx="10464800" cy="2730500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Types:</a:t>
            </a:r>
            <a:br>
              <a:rPr lang="en-US" sz="4800" dirty="0" smtClean="0"/>
            </a:br>
            <a:r>
              <a:rPr lang="en-US" sz="3600" dirty="0" smtClean="0"/>
              <a:t>1.Static- stretches involve NO MOVEMENT</a:t>
            </a:r>
            <a:br>
              <a:rPr lang="en-US" sz="3600" dirty="0" smtClean="0"/>
            </a:br>
            <a:r>
              <a:rPr lang="en-US" sz="3600" dirty="0" smtClean="0"/>
              <a:t>2. Dynamic- movement is involved during stretching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1"/>
          <p:cNvPicPr>
            <a:picLocks noChangeAspect="1" noChangeArrowheads="1"/>
          </p:cNvPicPr>
          <p:nvPr/>
        </p:nvPicPr>
        <p:blipFill>
          <a:blip r:embed="rId3"/>
          <a:srcRect l="1274" t="2267" r="19826" b="2946"/>
          <a:stretch>
            <a:fillRect/>
          </a:stretch>
        </p:blipFill>
        <p:spPr bwMode="auto">
          <a:xfrm>
            <a:off x="228600" y="2743200"/>
            <a:ext cx="100330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23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Body Composition</a:t>
            </a:r>
          </a:p>
        </p:txBody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28600" y="2730500"/>
            <a:ext cx="10033000" cy="66548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Definition - the </a:t>
            </a:r>
            <a:r>
              <a:rPr lang="en-US" dirty="0" smtClean="0">
                <a:solidFill>
                  <a:srgbClr val="FF0000"/>
                </a:solidFill>
              </a:rPr>
              <a:t>amount of fat </a:t>
            </a:r>
            <a:r>
              <a:rPr lang="en-US" dirty="0" smtClean="0"/>
              <a:t>in the body compared to </a:t>
            </a:r>
            <a:r>
              <a:rPr lang="en-US" dirty="0" smtClean="0">
                <a:solidFill>
                  <a:srgbClr val="FF0000"/>
                </a:solidFill>
              </a:rPr>
              <a:t>the amount of lean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(muscle mass)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Lean Body Mass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985838" eaLnBrk="1" hangingPunct="1">
              <a:buFontTx/>
              <a:buBlip>
                <a:blip r:embed="rId3"/>
              </a:buBlip>
            </a:pPr>
            <a:r>
              <a:rPr lang="en-US" smtClean="0"/>
              <a:t>Muscles</a:t>
            </a:r>
          </a:p>
          <a:p>
            <a:pPr marL="985838" eaLnBrk="1" hangingPunct="1">
              <a:buFontTx/>
              <a:buBlip>
                <a:blip r:embed="rId3"/>
              </a:buBlip>
            </a:pPr>
            <a:r>
              <a:rPr lang="en-US" smtClean="0"/>
              <a:t>Bones</a:t>
            </a:r>
          </a:p>
          <a:p>
            <a:pPr marL="985838" eaLnBrk="1" hangingPunct="1">
              <a:buFontTx/>
              <a:buBlip>
                <a:blip r:embed="rId3"/>
              </a:buBlip>
            </a:pPr>
            <a:r>
              <a:rPr lang="en-US" smtClean="0"/>
              <a:t>Tendons</a:t>
            </a:r>
          </a:p>
          <a:p>
            <a:pPr marL="985838" eaLnBrk="1" hangingPunct="1">
              <a:buFontTx/>
              <a:buBlip>
                <a:blip r:embed="rId3"/>
              </a:buBlip>
            </a:pPr>
            <a:r>
              <a:rPr lang="en-US" smtClean="0"/>
              <a:t>Ligaments</a:t>
            </a:r>
          </a:p>
          <a:p>
            <a:pPr marL="985838" eaLnBrk="1" hangingPunct="1">
              <a:buFontTx/>
              <a:buBlip>
                <a:blip r:embed="rId3"/>
              </a:buBlip>
            </a:pPr>
            <a:r>
              <a:rPr lang="en-US" smtClean="0"/>
              <a:t>Organs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Measured by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BMI (Body Mass Index)</a:t>
            </a:r>
          </a:p>
          <a:p>
            <a:pPr lvl="1"/>
            <a:r>
              <a:rPr lang="en-US" dirty="0" smtClean="0"/>
              <a:t>Depends upon Height and Weight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Flaws- doesn’t take into account a person’s muscle mass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 Principle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F- frequency </a:t>
            </a:r>
          </a:p>
          <a:p>
            <a:pPr lvl="1"/>
            <a:r>
              <a:rPr lang="en-US" dirty="0" smtClean="0"/>
              <a:t>( how often) 3 days a week, 5 days a week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I- intensity </a:t>
            </a:r>
          </a:p>
          <a:p>
            <a:pPr lvl="1"/>
            <a:r>
              <a:rPr lang="en-US" dirty="0" smtClean="0"/>
              <a:t>(how hard) walk, sprints, jog, 8 reps, 12 reps, 15 reps, 25 reps. Vigorous, moderate, or easy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T- type</a:t>
            </a:r>
          </a:p>
          <a:p>
            <a:pPr lvl="1"/>
            <a:r>
              <a:rPr lang="en-US" dirty="0" smtClean="0"/>
              <a:t>(What </a:t>
            </a:r>
            <a:r>
              <a:rPr lang="en-US" dirty="0" smtClean="0"/>
              <a:t>kind) weights (muscle strength, endurance) Run (Cardio) Stretch (flexibility)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T-Time </a:t>
            </a:r>
          </a:p>
          <a:p>
            <a:pPr lvl="1"/>
            <a:r>
              <a:rPr lang="en-US" dirty="0" smtClean="0"/>
              <a:t>(how long) 1 hour, 2 hours, 30 minutes, 2 minutes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574" y="758613"/>
            <a:ext cx="9211733" cy="1300480"/>
          </a:xfrm>
          <a:noFill/>
          <a:ln/>
        </p:spPr>
        <p:txBody>
          <a:bodyPr anchor="b"/>
          <a:lstStyle/>
          <a:p>
            <a:pPr eaLnBrk="0" hangingPunct="0"/>
            <a:r>
              <a:rPr lang="en-US"/>
              <a:t>Fitness Defined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30949" tIns="65475" rIns="130949" bIns="65475"/>
          <a:lstStyle/>
          <a:p>
            <a:pPr eaLnBrk="0" hangingPunct="0"/>
            <a:r>
              <a:rPr lang="en-US"/>
              <a:t>(Health-Related) Physical Fitness </a:t>
            </a:r>
          </a:p>
          <a:p>
            <a:pPr eaLnBrk="0" hangingPunct="0">
              <a:buFont typeface="Wingdings" pitchFamily="2" charset="2"/>
              <a:buNone/>
            </a:pPr>
            <a:endParaRPr lang="en-US"/>
          </a:p>
          <a:p>
            <a:pPr lvl="1" eaLnBrk="0" hangingPunct="0"/>
            <a:r>
              <a:rPr lang="en-US"/>
              <a:t>Measure of a person’s ability to perform physical activities requiring:</a:t>
            </a:r>
          </a:p>
          <a:p>
            <a:pPr lvl="2" eaLnBrk="0" hangingPunct="0"/>
            <a:r>
              <a:rPr lang="en-US"/>
              <a:t>Endurance</a:t>
            </a:r>
          </a:p>
          <a:p>
            <a:pPr lvl="2" eaLnBrk="0" hangingPunct="0"/>
            <a:r>
              <a:rPr lang="en-US"/>
              <a:t>Strength</a:t>
            </a:r>
          </a:p>
          <a:p>
            <a:pPr lvl="2" eaLnBrk="0" hangingPunct="0"/>
            <a:r>
              <a:rPr lang="en-US"/>
              <a:t>Flexibility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333" y="758613"/>
            <a:ext cx="9970347" cy="1192107"/>
          </a:xfrm>
          <a:noFill/>
          <a:ln/>
        </p:spPr>
        <p:txBody>
          <a:bodyPr anchor="b"/>
          <a:lstStyle/>
          <a:p>
            <a:pPr eaLnBrk="0" hangingPunct="0"/>
            <a:r>
              <a:rPr lang="en-US" sz="5700" dirty="0"/>
              <a:t>Physical Fitness Includes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 lIns="130949" tIns="65475" rIns="130949" bIns="65475"/>
          <a:lstStyle/>
          <a:p>
            <a:pPr eaLnBrk="0" hangingPunct="0"/>
            <a:r>
              <a:rPr lang="en-US" sz="4600" dirty="0"/>
              <a:t>Skill-Related Fitness</a:t>
            </a:r>
          </a:p>
          <a:p>
            <a:pPr eaLnBrk="0" hangingPunct="0"/>
            <a:endParaRPr lang="en-US" sz="4600" dirty="0"/>
          </a:p>
          <a:p>
            <a:pPr eaLnBrk="0" hangingPunct="0"/>
            <a:endParaRPr lang="en-US" sz="4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600" dirty="0"/>
              <a:t>Health-Related Fitness</a:t>
            </a:r>
          </a:p>
        </p:txBody>
      </p:sp>
      <p:pic>
        <p:nvPicPr>
          <p:cNvPr id="9221" name="Picture 5" descr="j0086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6477000"/>
            <a:ext cx="2817707" cy="2323254"/>
          </a:xfrm>
          <a:prstGeom prst="rect">
            <a:avLst/>
          </a:prstGeom>
          <a:noFill/>
        </p:spPr>
      </p:pic>
      <p:pic>
        <p:nvPicPr>
          <p:cNvPr id="9222" name="Picture 6" descr="BD1069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00" y="6477000"/>
            <a:ext cx="2926080" cy="2077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  <p:bldP spid="92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0960" y="758614"/>
            <a:ext cx="9970347" cy="1083733"/>
          </a:xfrm>
          <a:noFill/>
          <a:ln/>
        </p:spPr>
        <p:txBody>
          <a:bodyPr anchor="b"/>
          <a:lstStyle/>
          <a:p>
            <a:pPr eaLnBrk="0" hangingPunct="0"/>
            <a:r>
              <a:rPr lang="en-US" sz="5100" dirty="0" smtClean="0">
                <a:solidFill>
                  <a:schemeClr val="tx2"/>
                </a:solidFill>
              </a:rPr>
              <a:t>Skill-Related </a:t>
            </a:r>
            <a:r>
              <a:rPr lang="en-US" sz="5100" dirty="0">
                <a:solidFill>
                  <a:schemeClr val="tx2"/>
                </a:solidFill>
              </a:rPr>
              <a:t>Fitness </a:t>
            </a:r>
            <a:r>
              <a:rPr lang="en-US" sz="5100" dirty="0" smtClean="0"/>
              <a:t>Components</a:t>
            </a:r>
            <a:endParaRPr lang="en-US" sz="5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3983" y="3309903"/>
            <a:ext cx="5418667" cy="6010204"/>
          </a:xfrm>
          <a:noFill/>
          <a:ln/>
        </p:spPr>
        <p:txBody>
          <a:bodyPr lIns="130949" tIns="65475" rIns="130949" bIns="65475"/>
          <a:lstStyle/>
          <a:p>
            <a:pPr eaLnBrk="0" hangingPunct="0"/>
            <a:r>
              <a:rPr lang="en-US" dirty="0">
                <a:solidFill>
                  <a:schemeClr val="tx2"/>
                </a:solidFill>
              </a:rPr>
              <a:t>Agility</a:t>
            </a:r>
          </a:p>
          <a:p>
            <a:pPr eaLnBrk="0" hangingPunct="0"/>
            <a:r>
              <a:rPr lang="en-US" dirty="0">
                <a:solidFill>
                  <a:schemeClr val="tx2"/>
                </a:solidFill>
              </a:rPr>
              <a:t>Balance</a:t>
            </a:r>
          </a:p>
          <a:p>
            <a:pPr eaLnBrk="0" hangingPunct="0"/>
            <a:r>
              <a:rPr lang="en-US" dirty="0">
                <a:solidFill>
                  <a:schemeClr val="tx2"/>
                </a:solidFill>
              </a:rPr>
              <a:t>Coordination</a:t>
            </a:r>
          </a:p>
          <a:p>
            <a:pPr eaLnBrk="0" hangingPunct="0"/>
            <a:r>
              <a:rPr lang="en-US" dirty="0">
                <a:solidFill>
                  <a:schemeClr val="tx2"/>
                </a:solidFill>
              </a:rPr>
              <a:t>Power</a:t>
            </a:r>
          </a:p>
          <a:p>
            <a:pPr eaLnBrk="0" hangingPunct="0"/>
            <a:r>
              <a:rPr lang="en-US" dirty="0">
                <a:solidFill>
                  <a:schemeClr val="tx2"/>
                </a:solidFill>
              </a:rPr>
              <a:t>Reaction time</a:t>
            </a:r>
          </a:p>
          <a:p>
            <a:pPr eaLnBrk="0" hangingPunct="0"/>
            <a:r>
              <a:rPr lang="en-US" dirty="0">
                <a:solidFill>
                  <a:schemeClr val="tx2"/>
                </a:solidFill>
              </a:rPr>
              <a:t>Speed</a:t>
            </a:r>
          </a:p>
        </p:txBody>
      </p:sp>
      <p:pic>
        <p:nvPicPr>
          <p:cNvPr id="11270" name="Picture 6" descr="j0157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774" y="3251200"/>
            <a:ext cx="4413956" cy="454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Skill-Related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Genetics</a:t>
            </a:r>
          </a:p>
          <a:p>
            <a:pPr>
              <a:buNone/>
            </a:pPr>
            <a:r>
              <a:rPr lang="en-US" dirty="0" smtClean="0"/>
              <a:t>Wide range of ability in your age group</a:t>
            </a:r>
          </a:p>
          <a:p>
            <a:pPr>
              <a:buNone/>
            </a:pPr>
            <a:r>
              <a:rPr lang="en-US" dirty="0" smtClean="0"/>
              <a:t>Skills are sport-specific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Example: Football=Power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   Basketball=Speed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"/>
          <p:cNvSpPr>
            <a:spLocks noChangeArrowheads="1"/>
          </p:cNvSpPr>
          <p:nvPr>
            <p:ph type="title"/>
          </p:nvPr>
        </p:nvSpPr>
        <p:spPr>
          <a:xfrm>
            <a:off x="215900" y="254000"/>
            <a:ext cx="125603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Physical Fitness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3632200"/>
            <a:ext cx="10464800" cy="5308600"/>
          </a:xfrm>
        </p:spPr>
        <p:txBody>
          <a:bodyPr/>
          <a:lstStyle/>
          <a:p>
            <a:pPr marL="889000" eaLnBrk="1" hangingPunct="1">
              <a:buSzPct val="99000"/>
              <a:buFontTx/>
              <a:buAutoNum type="arabicPeriod"/>
            </a:pPr>
            <a:r>
              <a:rPr lang="en-US" smtClean="0"/>
              <a:t>Cardiorespiratory Endurance</a:t>
            </a:r>
          </a:p>
          <a:p>
            <a:pPr marL="889000" eaLnBrk="1" hangingPunct="1">
              <a:buSzPct val="99000"/>
              <a:buFontTx/>
              <a:buAutoNum type="arabicPeriod"/>
            </a:pPr>
            <a:r>
              <a:rPr lang="en-US" smtClean="0"/>
              <a:t>Muscular Endurance</a:t>
            </a:r>
          </a:p>
          <a:p>
            <a:pPr marL="889000" eaLnBrk="1" hangingPunct="1">
              <a:buSzPct val="99000"/>
              <a:buFontTx/>
              <a:buAutoNum type="arabicPeriod"/>
            </a:pPr>
            <a:r>
              <a:rPr lang="en-US" smtClean="0"/>
              <a:t>Muscular Strength</a:t>
            </a:r>
          </a:p>
          <a:p>
            <a:pPr marL="889000" eaLnBrk="1" hangingPunct="1">
              <a:buSzPct val="99000"/>
              <a:buFontTx/>
              <a:buAutoNum type="arabicPeriod"/>
            </a:pPr>
            <a:r>
              <a:rPr lang="en-US" smtClean="0"/>
              <a:t>Flexibility</a:t>
            </a:r>
          </a:p>
          <a:p>
            <a:pPr marL="889000" eaLnBrk="1" hangingPunct="1">
              <a:buSzPct val="99000"/>
              <a:buFontTx/>
              <a:buAutoNum type="arabicPeriod"/>
            </a:pPr>
            <a:r>
              <a:rPr lang="en-US" smtClean="0"/>
              <a:t>Body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1"/>
          <p:cNvPicPr>
            <a:picLocks noChangeAspect="1" noChangeArrowheads="1"/>
          </p:cNvPicPr>
          <p:nvPr/>
        </p:nvPicPr>
        <p:blipFill>
          <a:blip r:embed="rId3"/>
          <a:srcRect t="1761" b="1634"/>
          <a:stretch>
            <a:fillRect/>
          </a:stretch>
        </p:blipFill>
        <p:spPr bwMode="auto">
          <a:xfrm>
            <a:off x="7759700" y="3422650"/>
            <a:ext cx="4470400" cy="591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2307" name="Rectangle 2"/>
          <p:cNvSpPr>
            <a:spLocks noChangeArrowheads="1"/>
          </p:cNvSpPr>
          <p:nvPr>
            <p:ph type="title"/>
          </p:nvPr>
        </p:nvSpPr>
        <p:spPr>
          <a:xfrm>
            <a:off x="215900" y="254000"/>
            <a:ext cx="12560300" cy="2667000"/>
          </a:xfrm>
          <a:solidFill>
            <a:srgbClr val="48E343"/>
          </a:solidFill>
        </p:spPr>
        <p:txBody>
          <a:bodyPr/>
          <a:lstStyle/>
          <a:p>
            <a:pPr eaLnBrk="1" hangingPunct="1"/>
            <a:r>
              <a:rPr lang="en-US" smtClean="0"/>
              <a:t>Cardiorespiratory Endurance</a:t>
            </a:r>
          </a:p>
        </p:txBody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xfrm>
            <a:off x="876300" y="3073400"/>
            <a:ext cx="4940300" cy="5867400"/>
          </a:xfrm>
        </p:spPr>
        <p:txBody>
          <a:bodyPr/>
          <a:lstStyle/>
          <a:p>
            <a:pPr eaLnBrk="1" hangingPunct="1"/>
            <a:r>
              <a:rPr lang="en-US" smtClean="0"/>
              <a:t>Definition - the ability to deliver oxygen &amp; nutrients to working muscles over sustained periods of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06800" y="304800"/>
            <a:ext cx="5740400" cy="4508500"/>
            <a:chOff x="0" y="0"/>
            <a:chExt cx="3616" cy="2840"/>
          </a:xfrm>
        </p:grpSpPr>
        <p:pic>
          <p:nvPicPr>
            <p:cNvPr id="48435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" y="96"/>
              <a:ext cx="3360" cy="24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84357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616" cy="2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84355" name="Rectangle 4"/>
          <p:cNvSpPr>
            <a:spLocks noChangeArrowheads="1"/>
          </p:cNvSpPr>
          <p:nvPr>
            <p:ph type="title"/>
          </p:nvPr>
        </p:nvSpPr>
        <p:spPr>
          <a:xfrm>
            <a:off x="1270000" y="6083300"/>
            <a:ext cx="10464800" cy="2590800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Best way to improve </a:t>
            </a:r>
            <a:r>
              <a:rPr lang="en-US" sz="3600" dirty="0" err="1" smtClean="0"/>
              <a:t>cardiorespiratory</a:t>
            </a:r>
            <a:r>
              <a:rPr lang="en-US" sz="3600" dirty="0" smtClean="0"/>
              <a:t> endurance is through aerobic exercise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1. Running</a:t>
            </a:r>
            <a:br>
              <a:rPr lang="en-US" sz="3600" dirty="0" smtClean="0"/>
            </a:br>
            <a:r>
              <a:rPr lang="en-US" sz="3600" dirty="0" smtClean="0"/>
              <a:t>2.Jogging</a:t>
            </a:r>
            <a:br>
              <a:rPr lang="en-US" sz="3600" dirty="0" smtClean="0"/>
            </a:br>
            <a:r>
              <a:rPr lang="en-US" sz="3600" dirty="0" smtClean="0"/>
              <a:t>3. Swimming</a:t>
            </a:r>
            <a:br>
              <a:rPr lang="en-US" sz="3600" dirty="0" smtClean="0"/>
            </a:br>
            <a:r>
              <a:rPr lang="en-US" sz="3600" dirty="0" smtClean="0"/>
              <a:t>4. Rowing</a:t>
            </a:r>
            <a:br>
              <a:rPr lang="en-US" sz="3600" dirty="0" smtClean="0"/>
            </a:br>
            <a:r>
              <a:rPr lang="en-US" sz="3600" dirty="0" smtClean="0"/>
              <a:t>5. Elliptical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en-US" sz="3600" dirty="0" smtClean="0"/>
              <a:t>			Other Examples?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1"/>
          <p:cNvPicPr>
            <a:picLocks noChangeAspect="1" noChangeArrowheads="1"/>
          </p:cNvPicPr>
          <p:nvPr/>
        </p:nvPicPr>
        <p:blipFill>
          <a:blip r:embed="rId3"/>
          <a:srcRect l="2185" r="2075"/>
          <a:stretch>
            <a:fillRect/>
          </a:stretch>
        </p:blipFill>
        <p:spPr bwMode="auto">
          <a:xfrm>
            <a:off x="215900" y="2235200"/>
            <a:ext cx="5562600" cy="735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5379" name="Rectangle 2"/>
          <p:cNvSpPr>
            <a:spLocks noChangeArrowheads="1"/>
          </p:cNvSpPr>
          <p:nvPr>
            <p:ph type="title"/>
          </p:nvPr>
        </p:nvSpPr>
        <p:spPr>
          <a:solidFill>
            <a:srgbClr val="FFF029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2B1D"/>
                </a:solidFill>
              </a:rPr>
              <a:t>Muscular Endurance</a:t>
            </a:r>
          </a:p>
        </p:txBody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xfrm>
            <a:off x="6604000" y="2451100"/>
            <a:ext cx="5245100" cy="6654800"/>
          </a:xfrm>
        </p:spPr>
        <p:txBody>
          <a:bodyPr/>
          <a:lstStyle/>
          <a:p>
            <a:pPr eaLnBrk="1" hangingPunct="1"/>
            <a:r>
              <a:rPr lang="en-US" dirty="0" smtClean="0"/>
              <a:t>Definition - the ability of a muscle or muscle group to </a:t>
            </a:r>
            <a:r>
              <a:rPr lang="en-US" b="1" dirty="0" smtClean="0">
                <a:solidFill>
                  <a:srgbClr val="FF0000"/>
                </a:solidFill>
              </a:rPr>
              <a:t>repeat a movement many times </a:t>
            </a:r>
            <a:r>
              <a:rPr lang="en-US" dirty="0" smtClean="0"/>
              <a:t>or to hold a particular position for an </a:t>
            </a:r>
            <a:r>
              <a:rPr lang="en-US" dirty="0" smtClean="0">
                <a:solidFill>
                  <a:srgbClr val="FF0000"/>
                </a:solidFill>
              </a:rPr>
              <a:t>extended period of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theme/_rels/them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itle &amp; Subtitle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Futura"/>
        <a:ea typeface="ヒラギノ角ゴ ProN W3"/>
        <a:cs typeface="ヒラギノ角ゴ ProN W3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Center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Photo - Vertical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Title &amp; Subtitle">
  <a:themeElements>
    <a:clrScheme name="">
      <a:dk1>
        <a:srgbClr val="3F3F3F"/>
      </a:dk1>
      <a:lt1>
        <a:srgbClr val="FFFFFF"/>
      </a:lt1>
      <a:dk2>
        <a:srgbClr val="000000"/>
      </a:dk2>
      <a:lt2>
        <a:srgbClr val="E5D6B7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Bullets - Alternate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- Alternate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Bullets - Altern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_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oto - Horizontal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Dido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hoto - Horizontal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Futura"/>
        <a:ea typeface="ヒラギノ角ゴ ProN W3"/>
        <a:cs typeface="ヒラギノ角ゴ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6" charset="0"/>
            <a:ea typeface="ヒラギノ角ゴ ProN W3" pitchFamily="-106" charset="-128"/>
            <a:cs typeface="ヒラギノ角ゴ ProN W3" pitchFamily="-106" charset="-128"/>
            <a:sym typeface="Futura" pitchFamily="-106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Pages>0</Pages>
  <Words>426</Words>
  <Characters>0</Characters>
  <Application>Microsoft Office PowerPoint</Application>
  <PresentationFormat>Custom</PresentationFormat>
  <Lines>0</Lines>
  <Paragraphs>91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18</vt:i4>
      </vt:variant>
    </vt:vector>
  </HeadingPairs>
  <TitlesOfParts>
    <vt:vector size="64" baseType="lpstr">
      <vt:lpstr>Futura</vt:lpstr>
      <vt:lpstr>ヒラギノ角ゴ ProN W3</vt:lpstr>
      <vt:lpstr>Arial</vt:lpstr>
      <vt:lpstr>Gill Sans</vt:lpstr>
      <vt:lpstr>Calibri</vt:lpstr>
      <vt:lpstr>ＭＳ Ｐゴシック</vt:lpstr>
      <vt:lpstr>Palatino</vt:lpstr>
      <vt:lpstr>ヒラギノ明朝 ProN W3</vt:lpstr>
      <vt:lpstr>Didot</vt:lpstr>
      <vt:lpstr>Title &amp; Subtitle</vt:lpstr>
      <vt:lpstr>Title &amp; Bullets</vt:lpstr>
      <vt:lpstr>Title, Bullets &amp; Photo</vt:lpstr>
      <vt:lpstr>Photo - Horizontal</vt:lpstr>
      <vt:lpstr>1_Photo - Horizontal</vt:lpstr>
      <vt:lpstr>Title &amp; Bullets - Left</vt:lpstr>
      <vt:lpstr>Title &amp; Bullets - 2 Column</vt:lpstr>
      <vt:lpstr>Title - Top</vt:lpstr>
      <vt:lpstr>Photo - Vertical</vt:lpstr>
      <vt:lpstr>1_Title &amp; Subtitle</vt:lpstr>
      <vt:lpstr>Title &amp; Bullets - Right</vt:lpstr>
      <vt:lpstr>Title - Center</vt:lpstr>
      <vt:lpstr>1_Title &amp; Bullets - Right</vt:lpstr>
      <vt:lpstr>1_Title &amp; Bullets - Left</vt:lpstr>
      <vt:lpstr>1_Title &amp; Bullets - 2 Column</vt:lpstr>
      <vt:lpstr>1_Title, Bullets &amp; Photo</vt:lpstr>
      <vt:lpstr>Bullets</vt:lpstr>
      <vt:lpstr>1_Title - Top</vt:lpstr>
      <vt:lpstr>1_Blank</vt:lpstr>
      <vt:lpstr>1_Title - Center</vt:lpstr>
      <vt:lpstr>1_Bullets</vt:lpstr>
      <vt:lpstr>1_Photo - Vertical</vt:lpstr>
      <vt:lpstr>2_Title &amp; Subtitle</vt:lpstr>
      <vt:lpstr>2_Bullets</vt:lpstr>
      <vt:lpstr>2_Title &amp; Bullets</vt:lpstr>
      <vt:lpstr>2_Title - Center</vt:lpstr>
      <vt:lpstr>Bullets - Alternate</vt:lpstr>
      <vt:lpstr>2_Photo - Horizontal</vt:lpstr>
      <vt:lpstr>Photo - Horizontal Reflection</vt:lpstr>
      <vt:lpstr>2_Photo - Vertical</vt:lpstr>
      <vt:lpstr>Photo - Vertical Reflection</vt:lpstr>
      <vt:lpstr>2_Blank</vt:lpstr>
      <vt:lpstr>2_Title &amp; Bullets - Left</vt:lpstr>
      <vt:lpstr>2_Title &amp; Bullets - 2 Column</vt:lpstr>
      <vt:lpstr>2_Title &amp; Bullets - Right</vt:lpstr>
      <vt:lpstr>2_Title, Bullets &amp; Photo</vt:lpstr>
      <vt:lpstr>Median</vt:lpstr>
      <vt:lpstr>5 Components of Health Related Physical Fitness</vt:lpstr>
      <vt:lpstr>Fitness Defined</vt:lpstr>
      <vt:lpstr>Physical Fitness Includes</vt:lpstr>
      <vt:lpstr>Skill-Related Fitness Components</vt:lpstr>
      <vt:lpstr>Skill-Related (cont)</vt:lpstr>
      <vt:lpstr>Components of Physical Fitness</vt:lpstr>
      <vt:lpstr>Cardiorespiratory Endurance</vt:lpstr>
      <vt:lpstr>Best way to improve cardiorespiratory endurance is through aerobic exercise. 1. Running 2.Jogging 3. Swimming 4. Rowing 5. Elliptical     Other Examples? </vt:lpstr>
      <vt:lpstr>Muscular Endurance</vt:lpstr>
      <vt:lpstr>Best way to improve muscle endurance:  1. Lift weights- Lighter Weight-MANY REPS 2. Body Weight Exercises 3. Rep Range is 15-25</vt:lpstr>
      <vt:lpstr>Muscular Strength</vt:lpstr>
      <vt:lpstr>Ways to improve muscle strength: 1. Lift weights: HEAVIER WEIGHT- low reps 2. Rep Range is between 8-12</vt:lpstr>
      <vt:lpstr>Flexibility</vt:lpstr>
      <vt:lpstr>Types: 1.Static- stretches involve NO MOVEMENT 2. Dynamic- movement is involved during stretching </vt:lpstr>
      <vt:lpstr>Body Composition</vt:lpstr>
      <vt:lpstr>Lean Body Mass</vt:lpstr>
      <vt:lpstr>Body Comp (cont)</vt:lpstr>
      <vt:lpstr>FITT Principle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Components of Health Related Physical Fitness</dc:title>
  <dc:creator>Kevin</dc:creator>
  <cp:lastModifiedBy>Kevin</cp:lastModifiedBy>
  <cp:revision>3</cp:revision>
  <dcterms:modified xsi:type="dcterms:W3CDTF">2013-02-20T22:22:38Z</dcterms:modified>
</cp:coreProperties>
</file>